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46" r:id="rId18"/>
    <p:sldId id="272" r:id="rId19"/>
    <p:sldId id="292" r:id="rId20"/>
    <p:sldId id="293" r:id="rId21"/>
    <p:sldId id="294" r:id="rId22"/>
    <p:sldId id="297" r:id="rId23"/>
    <p:sldId id="295" r:id="rId24"/>
    <p:sldId id="307" r:id="rId25"/>
    <p:sldId id="296" r:id="rId26"/>
    <p:sldId id="298" r:id="rId27"/>
    <p:sldId id="299" r:id="rId28"/>
    <p:sldId id="300" r:id="rId29"/>
    <p:sldId id="290" r:id="rId30"/>
    <p:sldId id="323" r:id="rId31"/>
    <p:sldId id="324" r:id="rId32"/>
    <p:sldId id="303" r:id="rId33"/>
    <p:sldId id="302" r:id="rId34"/>
    <p:sldId id="304" r:id="rId35"/>
    <p:sldId id="305" r:id="rId36"/>
    <p:sldId id="306" r:id="rId37"/>
    <p:sldId id="308" r:id="rId38"/>
    <p:sldId id="309" r:id="rId39"/>
    <p:sldId id="312" r:id="rId40"/>
    <p:sldId id="313" r:id="rId41"/>
    <p:sldId id="314" r:id="rId42"/>
    <p:sldId id="316" r:id="rId43"/>
    <p:sldId id="317" r:id="rId44"/>
    <p:sldId id="319" r:id="rId45"/>
    <p:sldId id="321" r:id="rId46"/>
    <p:sldId id="322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5" r:id="rId56"/>
    <p:sldId id="336" r:id="rId57"/>
    <p:sldId id="339" r:id="rId58"/>
    <p:sldId id="340" r:id="rId59"/>
    <p:sldId id="341" r:id="rId60"/>
    <p:sldId id="342" r:id="rId61"/>
    <p:sldId id="334" r:id="rId62"/>
    <p:sldId id="338" r:id="rId63"/>
    <p:sldId id="311" r:id="rId64"/>
    <p:sldId id="343" r:id="rId65"/>
    <p:sldId id="344" r:id="rId66"/>
    <p:sldId id="345" r:id="rId67"/>
    <p:sldId id="347" r:id="rId68"/>
    <p:sldId id="348" r:id="rId69"/>
    <p:sldId id="273" r:id="rId70"/>
    <p:sldId id="337" r:id="rId71"/>
    <p:sldId id="310" r:id="rId72"/>
    <p:sldId id="325" r:id="rId73"/>
    <p:sldId id="289" r:id="rId74"/>
    <p:sldId id="301" r:id="rId75"/>
    <p:sldId id="318" r:id="rId76"/>
    <p:sldId id="283" r:id="rId77"/>
    <p:sldId id="284" r:id="rId78"/>
    <p:sldId id="285" r:id="rId79"/>
    <p:sldId id="286" r:id="rId80"/>
    <p:sldId id="287" r:id="rId81"/>
    <p:sldId id="275" r:id="rId82"/>
    <p:sldId id="279" r:id="rId83"/>
    <p:sldId id="280" r:id="rId84"/>
    <p:sldId id="288" r:id="rId85"/>
    <p:sldId id="281" r:id="rId86"/>
    <p:sldId id="282" r:id="rId87"/>
    <p:sldId id="274" r:id="rId88"/>
    <p:sldId id="27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46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23"/>
            <p14:sldId id="324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6"/>
            <p14:sldId id="317"/>
            <p14:sldId id="319"/>
            <p14:sldId id="321"/>
            <p14:sldId id="32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9"/>
            <p14:sldId id="340"/>
            <p14:sldId id="341"/>
            <p14:sldId id="342"/>
            <p14:sldId id="334"/>
            <p14:sldId id="338"/>
            <p14:sldId id="311"/>
            <p14:sldId id="343"/>
            <p14:sldId id="344"/>
            <p14:sldId id="345"/>
            <p14:sldId id="347"/>
            <p14:sldId id="348"/>
            <p14:sldId id="273"/>
            <p14:sldId id="337"/>
            <p14:sldId id="310"/>
            <p14:sldId id="325"/>
            <p14:sldId id="289"/>
            <p14:sldId id="301"/>
            <p14:sldId id="318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65"/>
    <p:restoredTop sz="94729"/>
  </p:normalViewPr>
  <p:slideViewPr>
    <p:cSldViewPr snapToGrid="0" snapToObjects="1">
      <p:cViewPr>
        <p:scale>
          <a:sx n="60" d="100"/>
          <a:sy n="60" d="100"/>
        </p:scale>
        <p:origin x="81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15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8.jpeg"/><Relationship Id="rId5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40.jpeg"/><Relationship Id="rId5" Type="http://schemas.microsoft.com/office/2007/relationships/hdphoto" Target="../media/hdphoto19.wdp"/><Relationship Id="rId6" Type="http://schemas.openxmlformats.org/officeDocument/2006/relationships/image" Target="../media/image41.jpeg"/><Relationship Id="rId7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43.jpeg"/><Relationship Id="rId5" Type="http://schemas.microsoft.com/office/2007/relationships/hdphoto" Target="../media/hdphoto22.wdp"/><Relationship Id="rId6" Type="http://schemas.openxmlformats.org/officeDocument/2006/relationships/image" Target="../media/image44.jpeg"/><Relationship Id="rId7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microsoft.com/office/2007/relationships/hdphoto" Target="../media/hdphoto24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microsoft.com/office/2007/relationships/hdphoto" Target="../media/hdphoto25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4" Type="http://schemas.openxmlformats.org/officeDocument/2006/relationships/image" Target="../media/image49.jpeg"/><Relationship Id="rId5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openxmlformats.org/officeDocument/2006/relationships/image" Target="../media/image51.jpeg"/><Relationship Id="rId5" Type="http://schemas.microsoft.com/office/2007/relationships/hdphoto" Target="../media/hdphoto2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microsoft.com/office/2007/relationships/hdphoto" Target="../media/hdphoto30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microsoft.com/office/2007/relationships/hdphoto" Target="../media/hdphoto3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4" Type="http://schemas.openxmlformats.org/officeDocument/2006/relationships/image" Target="../media/image55.jpe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4" Type="http://schemas.openxmlformats.org/officeDocument/2006/relationships/image" Target="../media/image57.jpeg"/><Relationship Id="rId5" Type="http://schemas.microsoft.com/office/2007/relationships/hdphoto" Target="../media/hdphoto3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microsoft.com/office/2007/relationships/hdphoto" Target="../media/hdphoto36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3" Type="http://schemas.microsoft.com/office/2007/relationships/hdphoto" Target="../media/hdphoto37.wdp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3" Type="http://schemas.microsoft.com/office/2007/relationships/hdphoto" Target="../media/hdphoto38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64.jpeg"/><Relationship Id="rId5" Type="http://schemas.microsoft.com/office/2007/relationships/hdphoto" Target="../media/hdphoto40.wdp"/><Relationship Id="rId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3" Type="http://schemas.microsoft.com/office/2007/relationships/hdphoto" Target="../media/hdphoto41.wdp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4" Type="http://schemas.openxmlformats.org/officeDocument/2006/relationships/image" Target="../media/image68.jpeg"/><Relationship Id="rId5" Type="http://schemas.microsoft.com/office/2007/relationships/hdphoto" Target="../media/hdphoto43.wdp"/><Relationship Id="rId6" Type="http://schemas.openxmlformats.org/officeDocument/2006/relationships/image" Target="../media/image20.jpeg"/><Relationship Id="rId7" Type="http://schemas.microsoft.com/office/2007/relationships/hdphoto" Target="../media/hdphoto4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microsoft.com/office/2007/relationships/hdphoto" Target="../media/hdphoto45.wdp"/><Relationship Id="rId5" Type="http://schemas.openxmlformats.org/officeDocument/2006/relationships/image" Target="../media/image71.jpeg"/><Relationship Id="rId6" Type="http://schemas.microsoft.com/office/2007/relationships/hdphoto" Target="../media/hdphoto4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3" Type="http://schemas.microsoft.com/office/2007/relationships/hdphoto" Target="../media/hdphoto47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391"/>
            <a:ext cx="10515600" cy="1325563"/>
          </a:xfrm>
        </p:spPr>
        <p:txBody>
          <a:bodyPr/>
          <a:lstStyle/>
          <a:p>
            <a:r>
              <a:rPr lang="en-US" dirty="0" smtClean="0"/>
              <a:t>iOS App #1: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108"/>
            <a:ext cx="5401235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learning to code, traditionally the first </a:t>
            </a:r>
            <a:r>
              <a:rPr lang="en-US" dirty="0" err="1" smtClean="0"/>
              <a:t>programme</a:t>
            </a:r>
            <a:r>
              <a:rPr lang="en-US" dirty="0" smtClean="0"/>
              <a:t> we learn to write is called Hello World.</a:t>
            </a:r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 err="1" smtClean="0"/>
              <a:t>programme</a:t>
            </a:r>
            <a:r>
              <a:rPr lang="en-US" dirty="0" smtClean="0"/>
              <a:t> usually shows the text “Hello world”.</a:t>
            </a:r>
          </a:p>
          <a:p>
            <a:endParaRPr lang="en-US" dirty="0"/>
          </a:p>
          <a:p>
            <a:r>
              <a:rPr lang="en-US" dirty="0" smtClean="0"/>
              <a:t>It’s a very basic </a:t>
            </a:r>
            <a:r>
              <a:rPr lang="en-US" dirty="0" err="1" smtClean="0"/>
              <a:t>programme</a:t>
            </a:r>
            <a:r>
              <a:rPr lang="en-US" dirty="0" smtClean="0"/>
              <a:t>, but it’s something for us to get started on our coding journey.</a:t>
            </a:r>
          </a:p>
          <a:p>
            <a:endParaRPr lang="en-US" dirty="0"/>
          </a:p>
          <a:p>
            <a:r>
              <a:rPr lang="en-US" dirty="0" smtClean="0"/>
              <a:t>Our Hello World app will also be able to show a greeting.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-1337" b="35549"/>
          <a:stretch/>
        </p:blipFill>
        <p:spPr>
          <a:xfrm>
            <a:off x="7065861" y="1449107"/>
            <a:ext cx="4448545" cy="50323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0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08" y="602928"/>
            <a:ext cx="5857293" cy="593057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you?”, and have a button to clear the name.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045221" y="3321036"/>
            <a:ext cx="268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Drag 2 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Labels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</a:t>
            </a:r>
            <a:r>
              <a:rPr lang="en-US" b="1" dirty="0" smtClean="0"/>
              <a:t>1: </a:t>
            </a:r>
            <a:r>
              <a:rPr lang="en-US" b="1" dirty="0" smtClean="0"/>
              <a:t>An Introduction to Swift and </a:t>
            </a:r>
            <a:r>
              <a:rPr lang="en-US" b="1" dirty="0" smtClean="0"/>
              <a:t>Creating </a:t>
            </a:r>
            <a:r>
              <a:rPr lang="en-US" b="1" dirty="0" smtClean="0"/>
              <a:t>the Hello World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810"/>
            <a:ext cx="4459514" cy="5231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lso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Then 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and change it’s text to “Reset name”.</a:t>
            </a:r>
          </a:p>
          <a:p>
            <a:endParaRPr lang="en-US" dirty="0"/>
          </a:p>
          <a:p>
            <a:r>
              <a:rPr lang="en-US" dirty="0" smtClean="0"/>
              <a:t>We’ll position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soon. For now, place it anywhere on the canvas.</a:t>
            </a:r>
          </a:p>
          <a:p>
            <a:endParaRPr lang="en-US" dirty="0"/>
          </a:p>
          <a:p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into the filter field at the bottom to find the object.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709679" y="391572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838"/>
            <a:ext cx="4459514" cy="60276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Let’s also align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 </a:t>
            </a:r>
          </a:p>
          <a:p>
            <a:endParaRPr lang="en-US" dirty="0"/>
          </a:p>
          <a:p>
            <a:r>
              <a:rPr lang="en-US" dirty="0" smtClean="0"/>
              <a:t>Click on the Button on the canvas, so that it’s selected.</a:t>
            </a:r>
          </a:p>
          <a:p>
            <a:endParaRPr lang="en-US" dirty="0"/>
          </a:p>
          <a:p>
            <a:r>
              <a:rPr lang="en-US" dirty="0" smtClean="0"/>
              <a:t>Click on the “Show the Attributes inspector” tab at the top of the Utility area.</a:t>
            </a:r>
          </a:p>
          <a:p>
            <a:endParaRPr lang="en-US" dirty="0"/>
          </a:p>
          <a:p>
            <a:r>
              <a:rPr lang="en-US" dirty="0" smtClean="0"/>
              <a:t>Scroll down to the Control section and click the leftmost button in the Horizontal section.</a:t>
            </a:r>
          </a:p>
          <a:p>
            <a:endParaRPr lang="en-US" dirty="0"/>
          </a:p>
          <a:p>
            <a:r>
              <a:rPr lang="en-US" dirty="0" smtClean="0"/>
              <a:t>This aligns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508" y="559838"/>
            <a:ext cx="5196849" cy="5896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069931" y="559837"/>
            <a:ext cx="608297" cy="5225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7302" y="5078965"/>
            <a:ext cx="608297" cy="3654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63" y="1327218"/>
            <a:ext cx="5523723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4 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189694" y="382379"/>
            <a:ext cx="3394635" cy="5992393"/>
            <a:chOff x="7189694" y="382379"/>
            <a:chExt cx="3394635" cy="59923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9694" y="382379"/>
              <a:ext cx="3394635" cy="59923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7385002" y="1287026"/>
              <a:ext cx="1396030" cy="22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02" y="481442"/>
            <a:ext cx="5831585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623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9290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019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92909" y="1215177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399843"/>
            <a:ext cx="619878" cy="5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92909" y="179659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81263"/>
            <a:ext cx="2834429" cy="133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92909" y="2251407"/>
            <a:ext cx="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8158480" y="2436073"/>
            <a:ext cx="283442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79929" y="2287665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  <p:bldP spid="18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48" y="1119188"/>
            <a:ext cx="5598366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object 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6" y="503076"/>
            <a:ext cx="3032446" cy="3346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7" y="1088563"/>
            <a:ext cx="3032444" cy="541674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6"/>
            <a:ext cx="5607570" cy="63549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</a:t>
            </a:r>
            <a:r>
              <a:rPr lang="en-US" dirty="0" smtClean="0"/>
              <a:t>un your app in the simulator by clicking the run button (and stop the app by clicking the stop button) on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</a:p>
          <a:p>
            <a:endParaRPr lang="en-US" dirty="0"/>
          </a:p>
          <a:p>
            <a:r>
              <a:rPr lang="en-US" dirty="0" smtClean="0"/>
              <a:t>You can change the type of simulator by clicking on the type and then selecting a different one.</a:t>
            </a:r>
          </a:p>
          <a:p>
            <a:endParaRPr lang="en-US" sz="1400" dirty="0"/>
          </a:p>
          <a:p>
            <a:r>
              <a:rPr lang="en-US" dirty="0" smtClean="0"/>
              <a:t>It’s a good idea to run your app ever so often to test things out after 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some 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72432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58685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7964" y="523761"/>
            <a:ext cx="936923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18171" y="6106887"/>
            <a:ext cx="759650" cy="3592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35200" y="1836745"/>
            <a:ext cx="2844000" cy="30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mainstoryboard.swift</a:t>
            </a:r>
            <a:r>
              <a:rPr lang="en-US" dirty="0" smtClean="0"/>
              <a:t> 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</a:t>
            </a:r>
            <a:r>
              <a:rPr lang="en-US" b="1" dirty="0" smtClean="0"/>
              <a:t>1: </a:t>
            </a:r>
            <a:r>
              <a:rPr lang="en-US" b="1" dirty="0" smtClean="0"/>
              <a:t>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7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</a:t>
            </a:r>
            <a:r>
              <a:rPr lang="en-US" dirty="0" smtClean="0"/>
              <a:t>code. Click Connect.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4089336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5058174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529541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931516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12044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b="1" dirty="0"/>
              <a:t> Property</a:t>
            </a:r>
            <a:endParaRPr lang="en-US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5728" y="6094562"/>
            <a:ext cx="997053" cy="27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026"/>
            <a:ext cx="10515600" cy="6468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means that once this item isn’t needed, iOS will delete it from memory.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type (just like how we previously used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to define a variable as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type).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exclamation mark means that this variable can’t be empty. If it is, then the app will crash.</a:t>
            </a:r>
          </a:p>
          <a:p>
            <a:r>
              <a:rPr lang="en-US" dirty="0" smtClean="0"/>
              <a:t>A property is an item that belongs to something. In this case, the variable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belongs to the </a:t>
            </a:r>
            <a:r>
              <a:rPr lang="en-US" dirty="0" err="1" smtClean="0"/>
              <a:t>ViewController</a:t>
            </a:r>
            <a:r>
              <a:rPr lang="en-US" dirty="0" smtClean="0"/>
              <a:t> class.</a:t>
            </a:r>
          </a:p>
          <a:p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IBOutlet</a:t>
            </a:r>
            <a:r>
              <a:rPr lang="en-US" dirty="0" smtClean="0"/>
              <a:t> means this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 is connected to the storyboard item (which has the same name).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good programming practice to use a </a:t>
            </a:r>
            <a:r>
              <a:rPr lang="en-US" dirty="0" err="1" smtClean="0">
                <a:solidFill>
                  <a:srgbClr val="FF0000"/>
                </a:solidFill>
              </a:rPr>
              <a:t>standardised</a:t>
            </a:r>
            <a:r>
              <a:rPr lang="en-US" dirty="0" smtClean="0">
                <a:solidFill>
                  <a:srgbClr val="FF0000"/>
                </a:solidFill>
              </a:rPr>
              <a:t> way of naming variables and other items in our code. For variable names, the first letter is not </a:t>
            </a:r>
            <a:r>
              <a:rPr lang="en-US" dirty="0" err="1" smtClean="0">
                <a:solidFill>
                  <a:srgbClr val="FF0000"/>
                </a:solidFill>
              </a:rPr>
              <a:t>capitalised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779" y="1093258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04328" y="2206588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403"/>
            <a:ext cx="10515600" cy="1325563"/>
          </a:xfrm>
        </p:spPr>
        <p:txBody>
          <a:bodyPr/>
          <a:lstStyle/>
          <a:p>
            <a:r>
              <a:rPr lang="en-US" b="1" dirty="0" smtClean="0"/>
              <a:t>Extra </a:t>
            </a:r>
            <a:r>
              <a:rPr lang="en-US" b="1" dirty="0" smtClean="0"/>
              <a:t>Information: </a:t>
            </a:r>
            <a:r>
              <a:rPr lang="en-US" b="1" dirty="0" smtClean="0"/>
              <a:t>Memory Leaks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5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previous slide, we learnt about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word.</a:t>
            </a:r>
          </a:p>
          <a:p>
            <a:r>
              <a:rPr lang="en-US" dirty="0" smtClean="0"/>
              <a:t>This </a:t>
            </a:r>
            <a:r>
              <a:rPr lang="en-US" dirty="0"/>
              <a:t>prevents bugs in the code called </a:t>
            </a:r>
            <a:r>
              <a:rPr lang="en-US" i="1" dirty="0"/>
              <a:t>memory leaks</a:t>
            </a:r>
            <a:r>
              <a:rPr lang="en-US" dirty="0"/>
              <a:t>, where iOS still has memory space created for an item that’s no longer around. This happens when the programmer forgets to write code that </a:t>
            </a:r>
            <a:r>
              <a:rPr lang="en-US" i="1" dirty="0"/>
              <a:t>deallocates</a:t>
            </a:r>
            <a:r>
              <a:rPr lang="en-US" dirty="0"/>
              <a:t> the item from memory. This means that the item isn’t </a:t>
            </a:r>
            <a:r>
              <a:rPr lang="en-US" i="1" dirty="0"/>
              <a:t>destroyed</a:t>
            </a:r>
            <a:r>
              <a:rPr lang="en-US" dirty="0"/>
              <a:t> when it’s no longer needed.</a:t>
            </a:r>
          </a:p>
          <a:p>
            <a:r>
              <a:rPr lang="en-US" dirty="0"/>
              <a:t>What happens then is that there are “holes” in memory, and iOS can’t get rid of the holes because it doesn’t know which items were in the holes.</a:t>
            </a:r>
          </a:p>
          <a:p>
            <a:r>
              <a:rPr lang="en-US" dirty="0"/>
              <a:t>These memory holes are called </a:t>
            </a:r>
            <a:r>
              <a:rPr lang="en-US" i="1" dirty="0"/>
              <a:t>memory leaks</a:t>
            </a:r>
            <a:r>
              <a:rPr lang="en-US" dirty="0"/>
              <a:t>, and they will cause your app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0"/>
            <a:ext cx="10515600" cy="1325563"/>
          </a:xfrm>
        </p:spPr>
        <p:txBody>
          <a:bodyPr/>
          <a:lstStyle/>
          <a:p>
            <a:r>
              <a:rPr lang="en-US" b="1" dirty="0" smtClean="0"/>
              <a:t>Extra </a:t>
            </a:r>
            <a:r>
              <a:rPr lang="en-US" b="1" dirty="0" smtClean="0"/>
              <a:t>Information: </a:t>
            </a:r>
            <a:r>
              <a:rPr lang="en-US" b="1" dirty="0" smtClean="0"/>
              <a:t>What’s a Class?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1"/>
            <a:ext cx="8369135" cy="5713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computer programming, we can think of our code as being made up of objects. Each object has properties and does something.</a:t>
            </a:r>
          </a:p>
          <a:p>
            <a:r>
              <a:rPr lang="en-US" dirty="0" smtClean="0"/>
              <a:t>We use these objects to create our code. In this way, our code does something useful too.</a:t>
            </a:r>
          </a:p>
          <a:p>
            <a:r>
              <a:rPr lang="en-US" dirty="0" smtClean="0"/>
              <a:t>The buttons on a TV remote are an example of objects in our real world.</a:t>
            </a:r>
          </a:p>
          <a:p>
            <a:r>
              <a:rPr lang="en-US" dirty="0" smtClean="0"/>
              <a:t>Each button has a </a:t>
            </a:r>
            <a:r>
              <a:rPr lang="en-US" dirty="0" err="1" smtClean="0"/>
              <a:t>colour</a:t>
            </a:r>
            <a:r>
              <a:rPr lang="en-US" dirty="0" smtClean="0"/>
              <a:t> and shape (its properties), and it does something.</a:t>
            </a:r>
          </a:p>
          <a:p>
            <a:r>
              <a:rPr lang="en-US" dirty="0" smtClean="0"/>
              <a:t>Each button is made from a </a:t>
            </a:r>
            <a:r>
              <a:rPr lang="en-US" dirty="0" err="1" smtClean="0"/>
              <a:t>mould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computer programming, we think of a </a:t>
            </a:r>
            <a:r>
              <a:rPr lang="en-US" dirty="0" err="1" smtClean="0"/>
              <a:t>mould</a:t>
            </a:r>
            <a:r>
              <a:rPr lang="en-US" dirty="0" smtClean="0"/>
              <a:t> as a </a:t>
            </a:r>
            <a:r>
              <a:rPr lang="en-US" i="1" dirty="0" smtClean="0"/>
              <a:t>class</a:t>
            </a:r>
            <a:r>
              <a:rPr lang="en-US" dirty="0" smtClean="0"/>
              <a:t>. So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like a description of an object.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an empty shell.</a:t>
            </a:r>
          </a:p>
          <a:p>
            <a:r>
              <a:rPr lang="en-US" dirty="0" smtClean="0"/>
              <a:t>When our app starts running, the first thing that iOS does is to create all the objects by using the properties and other code in that we’ve coded into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Thinking of our code as objects is called </a:t>
            </a:r>
            <a:r>
              <a:rPr lang="en-US" i="1" dirty="0" smtClean="0"/>
              <a:t>Object-Oriented Programm</a:t>
            </a:r>
            <a:r>
              <a:rPr lang="en-US" dirty="0" smtClean="0"/>
              <a:t>ing.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39945" y="212270"/>
            <a:ext cx="2041072" cy="6515101"/>
            <a:chOff x="9339945" y="212270"/>
            <a:chExt cx="2041072" cy="6515101"/>
          </a:xfrm>
        </p:grpSpPr>
        <p:grpSp>
          <p:nvGrpSpPr>
            <p:cNvPr id="8" name="Group 7"/>
            <p:cNvGrpSpPr/>
            <p:nvPr/>
          </p:nvGrpSpPr>
          <p:grpSpPr>
            <a:xfrm>
              <a:off x="9339945" y="212270"/>
              <a:ext cx="2041072" cy="6515101"/>
              <a:chOff x="8948052" y="212270"/>
              <a:chExt cx="2041072" cy="65151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48052" y="212270"/>
                <a:ext cx="2041072" cy="6515101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556595" y="5865540"/>
                <a:ext cx="802888" cy="650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445083" y="5765180"/>
                <a:ext cx="1025912" cy="3679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992562" y="6138554"/>
              <a:ext cx="735837" cy="4830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2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8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Bottom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b="1" dirty="0"/>
              <a:t> Property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624"/>
            <a:ext cx="10515600" cy="5746375"/>
          </a:xfrm>
        </p:spPr>
        <p:txBody>
          <a:bodyPr/>
          <a:lstStyle/>
          <a:p>
            <a:r>
              <a:rPr lang="en-US" dirty="0" smtClean="0"/>
              <a:t>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(with the words “Hello there!”) also needs to be connected to code, so that we can amend the words according to what’s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 the </a:t>
            </a:r>
            <a:r>
              <a:rPr lang="en-US" dirty="0" err="1" smtClean="0"/>
              <a:t>ViewController</a:t>
            </a:r>
            <a:r>
              <a:rPr lang="en-US" dirty="0" smtClean="0"/>
              <a:t> code, we’ll need to create it as another property.</a:t>
            </a:r>
          </a:p>
          <a:p>
            <a:r>
              <a:rPr lang="en-US" dirty="0" smtClean="0"/>
              <a:t>Let’s do the same as what we did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 Control-drag 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onto the code just below the Text Field property.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dlalogue</a:t>
            </a:r>
            <a:r>
              <a:rPr lang="en-US" dirty="0" smtClean="0"/>
              <a:t> box, 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now have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a </a:t>
            </a:r>
            <a:r>
              <a:rPr lang="en-US" dirty="0" err="1" smtClean="0"/>
              <a:t>ViewController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393" y="4773472"/>
            <a:ext cx="2518927" cy="1334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55902" y="5221868"/>
            <a:ext cx="1283986" cy="223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6457" y="4999116"/>
            <a:ext cx="7691381" cy="11121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75238" y="4537812"/>
            <a:ext cx="293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helloThereLabel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4845664"/>
            <a:ext cx="576570" cy="376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lstStyle/>
          <a:p>
            <a:r>
              <a:rPr lang="en-US" b="1" dirty="0" smtClean="0"/>
              <a:t>Actions and Event-Driven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168"/>
            <a:ext cx="10515600" cy="5517832"/>
          </a:xfrm>
        </p:spPr>
        <p:txBody>
          <a:bodyPr/>
          <a:lstStyle/>
          <a:p>
            <a:r>
              <a:rPr lang="en-US" dirty="0"/>
              <a:t>Although we have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 as properties in our code, our app doesn’t react to them yet.</a:t>
            </a:r>
          </a:p>
          <a:p>
            <a:r>
              <a:rPr lang="en-US" dirty="0"/>
              <a:t>The next step is to write code so that our app does something with whatever’s typed into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need to create an </a:t>
            </a:r>
            <a:r>
              <a:rPr lang="en-US" i="1" dirty="0" smtClean="0"/>
              <a:t>action</a:t>
            </a:r>
            <a:r>
              <a:rPr lang="en-US" dirty="0" smtClean="0"/>
              <a:t>. This is a piece of code that’s linked to something that can happen in the UI.</a:t>
            </a:r>
          </a:p>
          <a:p>
            <a:r>
              <a:rPr lang="en-US" dirty="0" smtClean="0"/>
              <a:t>The user performs actions in the UI that will cause </a:t>
            </a:r>
            <a:r>
              <a:rPr lang="en-US" i="1" dirty="0" smtClean="0"/>
              <a:t>events</a:t>
            </a:r>
            <a:r>
              <a:rPr lang="en-US" dirty="0" smtClean="0"/>
              <a:t> to occur (get triggered) in the app.</a:t>
            </a:r>
          </a:p>
          <a:p>
            <a:r>
              <a:rPr lang="en-US" dirty="0" smtClean="0"/>
              <a:t>The events will cause the appropriate code to be run (we say that the code is </a:t>
            </a:r>
            <a:r>
              <a:rPr lang="en-US" i="1" dirty="0" smtClean="0"/>
              <a:t>executed)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create an action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, so that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is cleared when the button is clicked.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0"/>
            <a:ext cx="6979920" cy="66979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 a MARK comment to the end of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 (just above the last curly bracket).</a:t>
            </a:r>
            <a:endParaRPr lang="en-US" dirty="0"/>
          </a:p>
          <a:p>
            <a:endParaRPr lang="en-US" sz="1300" dirty="0" smtClean="0"/>
          </a:p>
          <a:p>
            <a:r>
              <a:rPr lang="en-US" dirty="0" smtClean="0"/>
              <a:t>We’ll add the action code below this line.</a:t>
            </a:r>
          </a:p>
          <a:p>
            <a:endParaRPr lang="en-US" sz="1300" dirty="0"/>
          </a:p>
          <a:p>
            <a:r>
              <a:rPr lang="en-US" dirty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 </a:t>
            </a:r>
            <a:r>
              <a:rPr lang="en-US" dirty="0" smtClean="0"/>
              <a:t>from </a:t>
            </a:r>
            <a:r>
              <a:rPr lang="en-US" dirty="0"/>
              <a:t>the canvas (in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In the dialogue box that appears, for the Name field, type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C</a:t>
            </a:r>
            <a:r>
              <a:rPr lang="en-US" dirty="0" smtClean="0"/>
              <a:t>hange the Connection type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Action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 smtClean="0"/>
              <a:t>And change the Type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 Click Connect.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224955"/>
            <a:ext cx="3398521" cy="1158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4242351"/>
            <a:ext cx="3812015" cy="23054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504535" y="4990011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55584" y="2795149"/>
            <a:ext cx="3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resetNameTextField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297584" y="3239386"/>
            <a:ext cx="206951" cy="17506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504534" y="4421289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 flipH="1">
            <a:off x="10438963" y="3801477"/>
            <a:ext cx="91254" cy="61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9818" y="3368052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4533" y="5301304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8025071" y="3992611"/>
            <a:ext cx="1479462" cy="1441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7107" y="3549761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UIButton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484591" y="6178704"/>
            <a:ext cx="888800" cy="2716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5" grpId="0"/>
      <p:bldP spid="17" grpId="0" animBg="1"/>
      <p:bldP spid="19" grpId="0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450"/>
            <a:ext cx="10515600" cy="67437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generates the action method: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300" dirty="0"/>
          </a:p>
          <a:p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unc</a:t>
            </a:r>
            <a:r>
              <a:rPr lang="en-US" dirty="0" smtClean="0"/>
              <a:t> means that this block of code is a </a:t>
            </a:r>
            <a:r>
              <a:rPr lang="en-US" i="1" dirty="0" smtClean="0"/>
              <a:t>function</a:t>
            </a:r>
            <a:r>
              <a:rPr lang="en-US" dirty="0" smtClean="0"/>
              <a:t>. A function is a block of code that can be reused. Reusing code helps to keep our code neater (by not repeating code) and also makes it easier to write code.</a:t>
            </a:r>
          </a:p>
          <a:p>
            <a:endParaRPr lang="en-US" sz="1400" dirty="0"/>
          </a:p>
          <a:p>
            <a:r>
              <a:rPr lang="en-US" dirty="0" smtClean="0"/>
              <a:t>The name of this function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this action is triggered by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object,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sender</a:t>
            </a:r>
            <a:r>
              <a:rPr lang="en-US" dirty="0" smtClean="0"/>
              <a:t>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In object-oriented programming, functions are called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endParaRPr lang="en-US" sz="1300" dirty="0" smtClean="0"/>
          </a:p>
          <a:p>
            <a:r>
              <a:rPr lang="en-US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IBAction</a:t>
            </a:r>
            <a:r>
              <a:rPr lang="en-US" dirty="0"/>
              <a:t> means that this method is an action. The storyboard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/>
              <a:t> object connects to this action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203" y="749355"/>
            <a:ext cx="7282798" cy="1003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324"/>
            <a:ext cx="10515600" cy="62833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Whenever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is clicked,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action method is triggered in our code.</a:t>
            </a:r>
          </a:p>
          <a:p>
            <a:endParaRPr lang="en-US" sz="1300" dirty="0"/>
          </a:p>
          <a:p>
            <a:r>
              <a:rPr lang="en-US" dirty="0" smtClean="0"/>
              <a:t>So let’s add in the code that resets the name Text Field. Add the following code so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method looks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5200" dirty="0"/>
          </a:p>
          <a:p>
            <a:r>
              <a:rPr lang="en-US" dirty="0" smtClean="0"/>
              <a:t>Both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have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property. 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’s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whatever text has been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alibri Light" charset="0"/>
                <a:cs typeface="Calibri Light" charset="0"/>
              </a:rPr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the text that’s displayed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the canvas.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405" y="2099784"/>
            <a:ext cx="8380387" cy="1800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4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6626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43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5747755"/>
          </a:xfrm>
        </p:spPr>
        <p:txBody>
          <a:bodyPr/>
          <a:lstStyle/>
          <a:p>
            <a:r>
              <a:rPr lang="en-US" dirty="0" smtClean="0"/>
              <a:t>Run the app in the simulator.</a:t>
            </a:r>
          </a:p>
          <a:p>
            <a:endParaRPr lang="en-US" dirty="0"/>
          </a:p>
          <a:p>
            <a:r>
              <a:rPr lang="en-US" dirty="0" smtClean="0"/>
              <a:t>Test it out by typing something into the name Text Field and tapping the “Reset name” button.</a:t>
            </a:r>
          </a:p>
          <a:p>
            <a:endParaRPr lang="en-US" dirty="0"/>
          </a:p>
          <a:p>
            <a:r>
              <a:rPr lang="en-US" dirty="0" smtClean="0"/>
              <a:t>The Text Field will become blank again.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1644" y="4612452"/>
            <a:ext cx="427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1. Type into the name Text Field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644" y="5832246"/>
            <a:ext cx="433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2. Click the “Reset name” button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6613" y="5091261"/>
            <a:ext cx="421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. The Text Field becomes blank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017" y="4740424"/>
            <a:ext cx="87455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>
          <a:xfrm flipH="1">
            <a:off x="1666569" y="4872779"/>
            <a:ext cx="364755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5847" y="5930724"/>
            <a:ext cx="917833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3" idx="3"/>
          </p:cNvCxnSpPr>
          <p:nvPr/>
        </p:nvCxnSpPr>
        <p:spPr>
          <a:xfrm flipH="1">
            <a:off x="1673680" y="6063079"/>
            <a:ext cx="377964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39142" y="4712716"/>
            <a:ext cx="348360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708107" y="4977427"/>
            <a:ext cx="200024" cy="2303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1455"/>
            <a:ext cx="10515600" cy="55265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last thing we want to do for our app is to make it such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shows the name that’s typed into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we’re working with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we need a text field delegate in our code.</a:t>
            </a:r>
          </a:p>
          <a:p>
            <a:endParaRPr lang="en-US" sz="1300" dirty="0"/>
          </a:p>
          <a:p>
            <a:r>
              <a:rPr lang="en-US" dirty="0" smtClean="0"/>
              <a:t>A </a:t>
            </a:r>
            <a:r>
              <a:rPr lang="en-US" i="1" dirty="0" smtClean="0"/>
              <a:t>delegate</a:t>
            </a:r>
            <a:r>
              <a:rPr lang="en-US" dirty="0" smtClean="0"/>
              <a:t> is an object that acts together with another object. The text field delegate communicates with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while the user is typing or editing text.</a:t>
            </a:r>
          </a:p>
          <a:p>
            <a:endParaRPr lang="en-US" sz="1300" dirty="0"/>
          </a:p>
          <a:p>
            <a:r>
              <a:rPr lang="en-US" dirty="0" smtClean="0"/>
              <a:t>The text field delegate can detect when important events occur, such as when a user starts or stops typing text.</a:t>
            </a:r>
          </a:p>
          <a:p>
            <a:endParaRPr lang="en-US" sz="1300" dirty="0"/>
          </a:p>
          <a:p>
            <a:r>
              <a:rPr lang="en-US" dirty="0" smtClean="0"/>
              <a:t>Before we can use the text field delegate in our code, we need to add it to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iewController</a:t>
            </a:r>
            <a:r>
              <a:rPr lang="en-US" dirty="0" smtClean="0"/>
              <a:t> class.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will </a:t>
            </a:r>
            <a:r>
              <a:rPr lang="en-US" i="1" dirty="0" smtClean="0"/>
              <a:t>adopt</a:t>
            </a:r>
            <a:r>
              <a:rPr lang="en-US" dirty="0" smtClean="0"/>
              <a:t> the delegate.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892"/>
            <a:ext cx="10515600" cy="1325563"/>
          </a:xfrm>
        </p:spPr>
        <p:txBody>
          <a:bodyPr/>
          <a:lstStyle/>
          <a:p>
            <a:r>
              <a:rPr lang="en-US" b="1" dirty="0" smtClean="0"/>
              <a:t>The Text Field Delegate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81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570"/>
            <a:ext cx="10515600" cy="6029864"/>
          </a:xfrm>
        </p:spPr>
        <p:txBody>
          <a:bodyPr>
            <a:normAutofit/>
          </a:bodyPr>
          <a:lstStyle/>
          <a:p>
            <a:r>
              <a:rPr lang="en-US" dirty="0" smtClean="0"/>
              <a:t>Return to the Standard editor by clicking on the button to the left of the “Show the Assistant editor” button.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on the </a:t>
            </a:r>
            <a:r>
              <a:rPr lang="en-US" dirty="0" err="1" smtClean="0"/>
              <a:t>ViewController.swift</a:t>
            </a:r>
            <a:r>
              <a:rPr lang="en-US" dirty="0" smtClean="0"/>
              <a:t> file in the Project navigator. This will show the file’s code.</a:t>
            </a:r>
          </a:p>
          <a:p>
            <a:endParaRPr lang="en-US" dirty="0" smtClean="0"/>
          </a:p>
          <a:p>
            <a:r>
              <a:rPr lang="en-US" dirty="0" smtClean="0"/>
              <a:t>Add the text field delegate to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by amending the </a:t>
            </a:r>
            <a:r>
              <a:rPr lang="en-US" dirty="0" smtClean="0">
                <a:solidFill>
                  <a:srgbClr val="0070C0"/>
                </a:solidFill>
              </a:rPr>
              <a:t>class</a:t>
            </a:r>
            <a:r>
              <a:rPr lang="en-US" dirty="0" smtClean="0"/>
              <a:t> line in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endParaRPr lang="en-US" sz="4000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has now adopted the text field delegate.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80" y="1453234"/>
            <a:ext cx="4885734" cy="5990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5143" y="1453235"/>
            <a:ext cx="740228" cy="5642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0794" y="4806990"/>
            <a:ext cx="9722494" cy="650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079530" y="4922298"/>
            <a:ext cx="3299382" cy="4147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022"/>
            <a:ext cx="10515600" cy="66379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needs to set itself as the delegate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property, so that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reacts when changes are made to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We do this by setting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dirty="0" smtClean="0"/>
              <a:t> property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class.</a:t>
            </a:r>
          </a:p>
          <a:p>
            <a:endParaRPr lang="en-US" sz="900" dirty="0"/>
          </a:p>
          <a:p>
            <a:r>
              <a:rPr lang="en-US" dirty="0" smtClean="0"/>
              <a:t>Make your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look like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900" dirty="0" smtClean="0"/>
          </a:p>
          <a:p>
            <a:r>
              <a:rPr lang="en-US" dirty="0" smtClean="0"/>
              <a:t>In object-oriented programming, we use the dot operator (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smtClean="0"/>
              <a:t>) to </a:t>
            </a:r>
            <a:r>
              <a:rPr lang="en-US" i="1" dirty="0" smtClean="0"/>
              <a:t>access</a:t>
            </a:r>
            <a:r>
              <a:rPr lang="en-US" dirty="0" smtClean="0"/>
              <a:t> a property.</a:t>
            </a:r>
          </a:p>
          <a:p>
            <a:endParaRPr lang="en-US" sz="900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is called automatically by iOS when your app first starts. So when your app starts,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sets itself to be the delegate of its </a:t>
            </a:r>
            <a:r>
              <a:rPr lang="en-US" dirty="0" err="1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nameTextField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61" y="2741179"/>
            <a:ext cx="4849218" cy="13186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02279" y="2967264"/>
            <a:ext cx="529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elf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refers to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class, because this code is in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6346" y="4330666"/>
            <a:ext cx="855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is the value of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62124" y="3408891"/>
            <a:ext cx="3133725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43500" y="3408891"/>
            <a:ext cx="695326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77568" y="3737746"/>
            <a:ext cx="423672" cy="6677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3"/>
          </p:cNvCxnSpPr>
          <p:nvPr/>
        </p:nvCxnSpPr>
        <p:spPr>
          <a:xfrm flipH="1">
            <a:off x="5838826" y="3250206"/>
            <a:ext cx="772516" cy="3231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6348"/>
            <a:ext cx="10515600" cy="5580615"/>
          </a:xfrm>
        </p:spPr>
        <p:txBody>
          <a:bodyPr/>
          <a:lstStyle/>
          <a:p>
            <a:r>
              <a:rPr lang="en-US" dirty="0" smtClean="0"/>
              <a:t>The text field delegate has 8 methods. We’re going to use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methods.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when the Return button (or in our app’s case it’s the Done button) on the keyboard is tapped.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dismiss the keyboard.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after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has finished doing it’s “work”.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change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text according to what was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7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539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method is called by iOS when the Return key on the keyboard is tapped.</a:t>
            </a:r>
          </a:p>
          <a:p>
            <a:endParaRPr lang="en-US" sz="1200" dirty="0"/>
          </a:p>
          <a:p>
            <a:r>
              <a:rPr lang="en-US" dirty="0" smtClean="0"/>
              <a:t>In our case, this method is called when the Done button is tapped.</a:t>
            </a:r>
          </a:p>
          <a:p>
            <a:endParaRPr lang="en-US" sz="1300" dirty="0"/>
          </a:p>
          <a:p>
            <a:r>
              <a:rPr lang="en-US" dirty="0" smtClean="0"/>
              <a:t>We’ll write code to dismiss the keyboard when the Return or Done key is tapped.</a:t>
            </a:r>
          </a:p>
          <a:p>
            <a:endParaRPr lang="en-US" sz="1300" dirty="0"/>
          </a:p>
          <a:p>
            <a:r>
              <a:rPr lang="en-US" dirty="0" smtClean="0"/>
              <a:t>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add the following MARK comment above the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Actions</a:t>
            </a:r>
            <a:r>
              <a:rPr lang="en-US" dirty="0" smtClean="0"/>
              <a:t> section: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224" y="5524743"/>
            <a:ext cx="5236578" cy="598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8021"/>
            <a:ext cx="10515600" cy="54559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Add the following code just below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MARK:UITextFieldDelegate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We’ve just </a:t>
            </a:r>
            <a:r>
              <a:rPr lang="en-US" i="1" dirty="0" smtClean="0"/>
              <a:t>implemented</a:t>
            </a:r>
            <a:r>
              <a:rPr lang="en-US" dirty="0" smtClean="0"/>
              <a:t> the 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()</a:t>
            </a:r>
            <a:r>
              <a:rPr lang="en-US" dirty="0" smtClean="0">
                <a:ea typeface="Consolas" charset="0"/>
                <a:cs typeface="Consolas" charset="0"/>
              </a:rPr>
              <a:t> method.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The methods in the delegates are empty shells. It’s up to the programmer to add code to the methods.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Adding code to a method is called </a:t>
            </a:r>
            <a:r>
              <a:rPr lang="en-US" i="1" dirty="0" smtClean="0">
                <a:ea typeface="Consolas" charset="0"/>
                <a:cs typeface="Consolas" charset="0"/>
              </a:rPr>
              <a:t>implementing</a:t>
            </a:r>
            <a:r>
              <a:rPr lang="en-US" dirty="0" smtClean="0">
                <a:ea typeface="Consolas" charset="0"/>
                <a:cs typeface="Consolas" charset="0"/>
              </a:rPr>
              <a:t> a method.</a:t>
            </a:r>
          </a:p>
          <a:p>
            <a:pPr lvl="1"/>
            <a:endParaRPr lang="en-US" sz="1300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Notice that we’re given help when we type our code. </a:t>
            </a:r>
            <a:r>
              <a:rPr lang="en-US" dirty="0" err="1" smtClean="0">
                <a:ea typeface="Consolas" charset="0"/>
                <a:cs typeface="Consolas" charset="0"/>
              </a:rPr>
              <a:t>Xcode</a:t>
            </a:r>
            <a:r>
              <a:rPr lang="en-US" dirty="0" smtClean="0">
                <a:ea typeface="Consolas" charset="0"/>
                <a:cs typeface="Consolas" charset="0"/>
              </a:rPr>
              <a:t> will suggest to us what to type. This is called </a:t>
            </a:r>
            <a:r>
              <a:rPr lang="en-US" i="1" dirty="0" smtClean="0">
                <a:ea typeface="Consolas" charset="0"/>
                <a:cs typeface="Consolas" charset="0"/>
              </a:rPr>
              <a:t>code completion</a:t>
            </a:r>
            <a:r>
              <a:rPr lang="en-US" dirty="0" smtClean="0">
                <a:ea typeface="Consolas" charset="0"/>
                <a:cs typeface="Consolas" charset="0"/>
              </a:rPr>
              <a:t>. Select the correct code by scrolling to the code and then press Return on your keyboard.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982" y="820098"/>
            <a:ext cx="9601798" cy="17991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702" y="5510326"/>
            <a:ext cx="8003031" cy="10481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209575" y="1216952"/>
            <a:ext cx="1233289" cy="352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1981" y="5849649"/>
            <a:ext cx="8018752" cy="37914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930326"/>
            <a:ext cx="1845734" cy="3225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45784" y="1852059"/>
            <a:ext cx="79861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This method needs to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b="1" dirty="0" smtClean="0">
                <a:solidFill>
                  <a:srgbClr val="FF0000"/>
                </a:solidFill>
              </a:rPr>
              <a:t> a Boolean. If we write the code so that it returns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000" b="1" dirty="0" smtClean="0">
                <a:solidFill>
                  <a:srgbClr val="FF0000"/>
                </a:solidFill>
              </a:rPr>
              <a:t>, the app responds to the Return or Done key being pressed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882759" y="1569027"/>
            <a:ext cx="1326816" cy="361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708"/>
            <a:ext cx="10515600" cy="56842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method is called just before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becomes inactive.</a:t>
            </a:r>
          </a:p>
          <a:p>
            <a:endParaRPr lang="en-US" sz="900" dirty="0"/>
          </a:p>
          <a:p>
            <a:r>
              <a:rPr lang="en-US" dirty="0" smtClean="0"/>
              <a:t>This is a good place to write code that reads whatever has been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ea typeface="Consolas" charset="0"/>
                <a:cs typeface="Consolas" charset="0"/>
              </a:rPr>
              <a:t>, and then changes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So let’s add this code to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 could actually place this code anywhere within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but it’s good to keep our code </a:t>
            </a:r>
            <a:r>
              <a:rPr lang="en-US" dirty="0" err="1" smtClean="0"/>
              <a:t>organised</a:t>
            </a:r>
            <a:r>
              <a:rPr lang="en-US" dirty="0" smtClean="0"/>
              <a:t> by placing similar methods together so that it’s easier for us to find our code.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655" y="3621439"/>
            <a:ext cx="8399453" cy="10698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227093" y="3997376"/>
            <a:ext cx="2265527" cy="3179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7118" y="3976764"/>
            <a:ext cx="3209724" cy="3385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570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67576" y="4315349"/>
            <a:ext cx="666915" cy="4070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1846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596244" y="4315349"/>
            <a:ext cx="602190" cy="4217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23"/>
            <a:ext cx="10515600" cy="631231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Test out your code by running the app in the simulator.</a:t>
            </a:r>
          </a:p>
          <a:p>
            <a:endParaRPr lang="en-US" sz="900" dirty="0"/>
          </a:p>
          <a:p>
            <a:r>
              <a:rPr lang="en-US" dirty="0" smtClean="0"/>
              <a:t>When you type in something into the name Text Field and tap the Done button on the keyboard, the “Hello there!” words will change to be whatever you’ve typed.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you don’t see the iOS keyboard, then you’ll need to change the simulator’s hardware settings. On the Simulator’s menu bar, click on Hardware -&gt; Keyboard -&gt; Connect Hardware Keyboard. When this option is unchecked, the iOS keyboard appears.</a:t>
            </a:r>
          </a:p>
          <a:p>
            <a:endParaRPr lang="en-US" sz="900" dirty="0"/>
          </a:p>
          <a:p>
            <a:r>
              <a:rPr lang="en-US" dirty="0" smtClean="0"/>
              <a:t>You can also use your computer keyboard to type by checking the Connect Hardware Keyboard, and then clicking on Toggle Software Keyboard.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703" y="1755634"/>
            <a:ext cx="3373246" cy="20353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543" y="1750154"/>
            <a:ext cx="3386683" cy="2040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22869" y="2396277"/>
            <a:ext cx="36504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000" b="1" dirty="0" smtClean="0">
                <a:solidFill>
                  <a:srgbClr val="FF0000"/>
                </a:solidFill>
              </a:rPr>
              <a:t> changes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22869" y="2796387"/>
            <a:ext cx="365045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245" y="6047059"/>
            <a:ext cx="4451087" cy="5061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190244" y="6034441"/>
            <a:ext cx="4451087" cy="2520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90244" y="6286501"/>
            <a:ext cx="4451087" cy="2667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385"/>
            <a:ext cx="10515600" cy="6126480"/>
          </a:xfrm>
        </p:spPr>
        <p:txBody>
          <a:bodyPr/>
          <a:lstStyle/>
          <a:p>
            <a:r>
              <a:rPr lang="en-US" dirty="0" smtClean="0"/>
              <a:t>The very final thing that our Hello World app needs to do is to show whatever’s typed into the name </a:t>
            </a:r>
            <a:r>
              <a:rPr lang="en-US" dirty="0" smtClean="0">
                <a:solidFill>
                  <a:srgbClr val="0070C0"/>
                </a:solidFill>
              </a:rPr>
              <a:t>Text Field</a:t>
            </a:r>
            <a:r>
              <a:rPr lang="en-US" dirty="0" smtClean="0"/>
              <a:t> as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Let’s change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 such that it shows the text “Hello there, [name]!” after the Done button is tapped on the keyboard. [name] is whatever has been typed into the name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Amend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to be this: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081" y="4124960"/>
            <a:ext cx="9906020" cy="11736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818016" y="4578424"/>
            <a:ext cx="141403" cy="3661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39081" y="5398055"/>
            <a:ext cx="1019002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Omitting the exclamation mark will cause an error when you build your code.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This is because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textField.text</a:t>
            </a:r>
            <a:r>
              <a:rPr lang="en-US" sz="2400" b="1" dirty="0" smtClean="0">
                <a:solidFill>
                  <a:srgbClr val="FF0000"/>
                </a:solidFill>
              </a:rPr>
              <a:t> needs to be “unwrapped” before it can be used.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749871" y="4944592"/>
            <a:ext cx="4068145" cy="4534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362"/>
            <a:ext cx="10515600" cy="5523820"/>
          </a:xfrm>
        </p:spPr>
        <p:txBody>
          <a:bodyPr/>
          <a:lstStyle/>
          <a:p>
            <a:r>
              <a:rPr lang="en-US" dirty="0" smtClean="0"/>
              <a:t>Test the app in the simulator.</a:t>
            </a:r>
          </a:p>
          <a:p>
            <a:endParaRPr lang="en-US" sz="1200" dirty="0"/>
          </a:p>
          <a:p>
            <a:r>
              <a:rPr lang="en-US" dirty="0" smtClean="0"/>
              <a:t>Once something is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and the Done button is tapped on the keyboard, whatever’s typed will appear as part of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8945" y="2721899"/>
            <a:ext cx="5257800" cy="4016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 may be truncated, such as: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that case, lengthen the width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0464" y="3730837"/>
            <a:ext cx="2636252" cy="4950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063" y="5991530"/>
            <a:ext cx="4851400" cy="5355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-1337" b="55182"/>
          <a:stretch/>
        </p:blipFill>
        <p:spPr>
          <a:xfrm>
            <a:off x="1220922" y="2830297"/>
            <a:ext cx="4699431" cy="36967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1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End of iOS App #</a:t>
            </a:r>
            <a:r>
              <a:rPr lang="en-US" b="1" dirty="0" smtClean="0"/>
              <a:t>1: </a:t>
            </a:r>
            <a:r>
              <a:rPr lang="en-US" b="1" dirty="0" smtClean="0"/>
              <a:t>Hello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864"/>
            <a:ext cx="10515600" cy="56181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Congratulations! You’ve created your first iOS app using the Swift programming language.</a:t>
            </a:r>
          </a:p>
          <a:p>
            <a:endParaRPr lang="en-US" dirty="0"/>
          </a:p>
          <a:p>
            <a:r>
              <a:rPr lang="en-US" dirty="0" smtClean="0"/>
              <a:t>This is what you’ve learnt:</a:t>
            </a:r>
          </a:p>
          <a:p>
            <a:endParaRPr lang="en-US" sz="1200" dirty="0" smtClean="0"/>
          </a:p>
          <a:p>
            <a:pPr lvl="1"/>
            <a:r>
              <a:rPr lang="en-US" dirty="0" smtClean="0"/>
              <a:t>Creating a new Single View App</a:t>
            </a:r>
          </a:p>
          <a:p>
            <a:pPr lvl="1"/>
            <a:r>
              <a:rPr lang="en-US" dirty="0" smtClean="0"/>
              <a:t>Testing in the simulator</a:t>
            </a:r>
          </a:p>
          <a:p>
            <a:pPr lvl="1"/>
            <a:r>
              <a:rPr lang="en-US" dirty="0" smtClean="0"/>
              <a:t>Adding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,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to the UI</a:t>
            </a:r>
          </a:p>
          <a:p>
            <a:pPr lvl="1"/>
            <a:r>
              <a:rPr lang="en-US" dirty="0" smtClean="0"/>
              <a:t>Creating and using Actions and Outlets</a:t>
            </a:r>
          </a:p>
          <a:p>
            <a:pPr lvl="1"/>
            <a:r>
              <a:rPr lang="en-US" dirty="0" smtClean="0"/>
              <a:t>Adopting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Responding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taps</a:t>
            </a:r>
          </a:p>
          <a:p>
            <a:pPr lvl="1"/>
            <a:r>
              <a:rPr lang="en-US" dirty="0" smtClean="0"/>
              <a:t>Dismissing the keyboard</a:t>
            </a:r>
          </a:p>
          <a:p>
            <a:pPr lvl="1"/>
            <a:r>
              <a:rPr lang="en-US" dirty="0" smtClean="0"/>
              <a:t>Reading text from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</a:p>
          <a:p>
            <a:pPr lvl="1"/>
            <a:r>
              <a:rPr lang="en-US" dirty="0" smtClean="0"/>
              <a:t>Using code to change the text in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878" y="3068667"/>
            <a:ext cx="8198603" cy="3471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</a:t>
            </a:r>
            <a:r>
              <a:rPr lang="en-US" b="1" dirty="0" smtClean="0"/>
              <a:t>Information: </a:t>
            </a:r>
            <a:r>
              <a:rPr lang="en-US" b="1" dirty="0" smtClean="0"/>
              <a:t>First Responder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adsfasdf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Extra </a:t>
            </a:r>
            <a:r>
              <a:rPr lang="en-US" b="1" dirty="0" smtClean="0"/>
              <a:t>Information: </a:t>
            </a:r>
            <a:r>
              <a:rPr lang="en-US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Extra Information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The </a:t>
            </a:r>
            <a:r>
              <a:rPr lang="en-US" b="1" dirty="0" err="1" smtClean="0">
                <a:solidFill>
                  <a:srgbClr val="FF0000"/>
                </a:solidFill>
              </a:rPr>
              <a:t>ViewController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</a:t>
            </a:r>
            <a:r>
              <a:rPr lang="en-US" b="1" dirty="0" smtClean="0"/>
              <a:t>2: The Table View, Using GitHub, and </a:t>
            </a:r>
            <a:r>
              <a:rPr lang="en-US" b="1" dirty="0"/>
              <a:t>C</a:t>
            </a:r>
            <a:r>
              <a:rPr lang="en-US" b="1" dirty="0" smtClean="0"/>
              <a:t>reating </a:t>
            </a:r>
            <a:r>
              <a:rPr lang="en-US" b="1" dirty="0" smtClean="0"/>
              <a:t>the </a:t>
            </a:r>
            <a:r>
              <a:rPr lang="en-US" b="1" dirty="0" smtClean="0"/>
              <a:t>MCQ </a:t>
            </a:r>
            <a:r>
              <a:rPr lang="en-US" b="1" dirty="0" smtClean="0"/>
              <a:t>Quiz</a:t>
            </a:r>
            <a:r>
              <a:rPr lang="en-US" b="1" dirty="0" smtClean="0"/>
              <a:t> </a:t>
            </a:r>
            <a:r>
              <a:rPr lang="en-US" b="1" dirty="0" smtClean="0"/>
              <a:t>App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6100482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Our next app will make use of a Table View.</a:t>
            </a:r>
          </a:p>
          <a:p>
            <a:endParaRPr lang="en-US" dirty="0"/>
          </a:p>
          <a:p>
            <a:r>
              <a:rPr lang="en-US" dirty="0" smtClean="0"/>
              <a:t>A Table View is a very common UI element in iOS. It’s used to show a scrolling list of items.</a:t>
            </a:r>
          </a:p>
          <a:p>
            <a:endParaRPr lang="en-US" dirty="0"/>
          </a:p>
          <a:p>
            <a:r>
              <a:rPr lang="en-US" dirty="0" smtClean="0"/>
              <a:t>We’ll be using Table View to show a list of 2 items. These items can be tapped on to select the correct answer to a question.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</a:t>
            </a:r>
            <a:r>
              <a:rPr lang="en-US" b="1" dirty="0" smtClean="0"/>
              <a:t>2: </a:t>
            </a:r>
            <a:r>
              <a:rPr lang="en-US" b="1" dirty="0" smtClean="0"/>
              <a:t>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MCQ Quiz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6123709" cy="553243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 ahead and create a Single View App that has the name MCQ Quiz. The steps are the same as for the Hello World app.</a:t>
            </a:r>
          </a:p>
          <a:p>
            <a:endParaRPr lang="en-US" dirty="0"/>
          </a:p>
          <a:p>
            <a:r>
              <a:rPr lang="en-US" dirty="0" smtClean="0"/>
              <a:t>When creating the project, leave the “Create </a:t>
            </a:r>
            <a:r>
              <a:rPr lang="en-US" dirty="0" err="1" smtClean="0"/>
              <a:t>Git</a:t>
            </a:r>
            <a:r>
              <a:rPr lang="en-US" dirty="0" smtClean="0"/>
              <a:t> repository on my Mac” unchecked.</a:t>
            </a:r>
          </a:p>
          <a:p>
            <a:endParaRPr lang="en-US" dirty="0"/>
          </a:p>
          <a:p>
            <a:r>
              <a:rPr lang="en-US" dirty="0" smtClean="0"/>
              <a:t>On this same screen, you can create a new folder for this app, so that things are more </a:t>
            </a:r>
            <a:r>
              <a:rPr lang="en-US" dirty="0" err="1" smtClean="0"/>
              <a:t>organised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And in “Add to:”, leave the default option of “Don’t add to any project or workspace” selected.</a:t>
            </a:r>
          </a:p>
          <a:p>
            <a:endParaRPr lang="en-US" dirty="0"/>
          </a:p>
          <a:p>
            <a:r>
              <a:rPr lang="en-US" dirty="0" smtClean="0"/>
              <a:t>Then drag in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s onto the canvas of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 These will be for the app title and for showing the question.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2" t="36255" r="40575" b="52060"/>
          <a:stretch/>
        </p:blipFill>
        <p:spPr>
          <a:xfrm>
            <a:off x="7188064" y="2124122"/>
            <a:ext cx="4357538" cy="1129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17" t="23333" r="50442" b="69394"/>
          <a:stretch/>
        </p:blipFill>
        <p:spPr>
          <a:xfrm>
            <a:off x="7188064" y="4524307"/>
            <a:ext cx="2514797" cy="10169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304723" y="2131367"/>
            <a:ext cx="2489658" cy="2313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8064" y="5166622"/>
            <a:ext cx="2514796" cy="2967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54765" y="2652465"/>
            <a:ext cx="3116178" cy="2313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35" t="50039" r="60626" b="46518"/>
          <a:stretch/>
        </p:blipFill>
        <p:spPr>
          <a:xfrm>
            <a:off x="7188064" y="3816316"/>
            <a:ext cx="3557237" cy="522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7275195" y="3929384"/>
            <a:ext cx="1973736" cy="3568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2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22" t="70144" r="1447" b="509"/>
          <a:stretch/>
        </p:blipFill>
        <p:spPr>
          <a:xfrm>
            <a:off x="7423475" y="1407825"/>
            <a:ext cx="4228037" cy="4398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791"/>
            <a:ext cx="6123709" cy="5220210"/>
          </a:xfrm>
        </p:spPr>
        <p:txBody>
          <a:bodyPr>
            <a:normAutofit/>
          </a:bodyPr>
          <a:lstStyle/>
          <a:p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object, so drag it onto the canvas.</a:t>
            </a:r>
          </a:p>
          <a:p>
            <a:endParaRPr lang="en-US" dirty="0"/>
          </a:p>
          <a:p>
            <a:r>
              <a:rPr lang="en-US" dirty="0" smtClean="0"/>
              <a:t>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object, not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 Controller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You can search for the Table View object by typing its name into the search field.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23474" y="2916480"/>
            <a:ext cx="4228374" cy="10611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4082" y="5383032"/>
            <a:ext cx="3737557" cy="3657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7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6" t="16259" r="28117" b="31752"/>
          <a:stretch/>
        </p:blipFill>
        <p:spPr>
          <a:xfrm>
            <a:off x="7423474" y="926884"/>
            <a:ext cx="4228374" cy="55408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791"/>
            <a:ext cx="6123709" cy="5220210"/>
          </a:xfrm>
        </p:spPr>
        <p:txBody>
          <a:bodyPr>
            <a:normAutofit/>
          </a:bodyPr>
          <a:lstStyle/>
          <a:p>
            <a:r>
              <a:rPr lang="en-US" dirty="0" smtClean="0"/>
              <a:t>Position the UI elements as shown.</a:t>
            </a:r>
          </a:p>
          <a:p>
            <a:endParaRPr lang="en-US" dirty="0"/>
          </a:p>
          <a:p>
            <a:r>
              <a:rPr lang="en-US" dirty="0" smtClean="0"/>
              <a:t>Also amend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’s text as shown.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23474" y="1501139"/>
            <a:ext cx="4228374" cy="33528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68741" y="1034153"/>
            <a:ext cx="1257300" cy="29172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61020" y="2141807"/>
            <a:ext cx="2834639" cy="15538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81535" y="899264"/>
            <a:ext cx="126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1536" y="4217163"/>
            <a:ext cx="126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1536" y="5167520"/>
            <a:ext cx="2235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Table View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4999348" y="1180016"/>
            <a:ext cx="3969393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999348" y="1852000"/>
            <a:ext cx="2424126" cy="24452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74080" y="3695701"/>
            <a:ext cx="2186940" cy="16382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8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4" grpId="0"/>
      <p:bldP spid="11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Debugging and Setting Breakpoints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sadadfsadf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iOS App #1 </a:t>
            </a:r>
            <a:r>
              <a:rPr lang="mr-IN" b="1" dirty="0" smtClean="0"/>
              <a:t>–</a:t>
            </a:r>
            <a:r>
              <a:rPr lang="en-US" b="1" dirty="0" smtClean="0"/>
              <a:t> Extension Ideas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a calculator app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The App Lifecycle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21217</TotalTime>
  <Words>5075</Words>
  <Application>Microsoft Macintosh PowerPoint</Application>
  <PresentationFormat>Widescreen</PresentationFormat>
  <Paragraphs>610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1: An Introduction to Swift and Creating the Hello World App</vt:lpstr>
      <vt:lpstr>Workshop 1: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Connecting the Text Field Property</vt:lpstr>
      <vt:lpstr>PowerPoint Presentation</vt:lpstr>
      <vt:lpstr>Extra Information: Memory Leaks</vt:lpstr>
      <vt:lpstr>Extra Information: What’s a Class?</vt:lpstr>
      <vt:lpstr>Connecting the Bottom Label Property</vt:lpstr>
      <vt:lpstr>Actions and Event-Driven Programming</vt:lpstr>
      <vt:lpstr>PowerPoint Presentation</vt:lpstr>
      <vt:lpstr>PowerPoint Presentation</vt:lpstr>
      <vt:lpstr>PowerPoint Presentation</vt:lpstr>
      <vt:lpstr>PowerPoint Presentation</vt:lpstr>
      <vt:lpstr>The Text Field Delegate</vt:lpstr>
      <vt:lpstr>PowerPoint Presentation</vt:lpstr>
      <vt:lpstr>PowerPoint Presentation</vt:lpstr>
      <vt:lpstr>PowerPoint Presentation</vt:lpstr>
      <vt:lpstr>The textFieldShouldReturn() Method</vt:lpstr>
      <vt:lpstr>PowerPoint Presentation</vt:lpstr>
      <vt:lpstr>The textFieldDidEndEditing() Method </vt:lpstr>
      <vt:lpstr>PowerPoint Presentation</vt:lpstr>
      <vt:lpstr>PowerPoint Presentation</vt:lpstr>
      <vt:lpstr>PowerPoint Presentation</vt:lpstr>
      <vt:lpstr>End of iOS App #1: Hello World</vt:lpstr>
      <vt:lpstr>Extra Information: First Responder </vt:lpstr>
      <vt:lpstr>Extra Information: UITextFieldDelegate</vt:lpstr>
      <vt:lpstr>Extra Information – The ViewController</vt:lpstr>
      <vt:lpstr>Workshop 2: The Table View, Using GitHub, and Creating the MCQ Quiz App</vt:lpstr>
      <vt:lpstr>Workshop 2: Lesson Objectives</vt:lpstr>
      <vt:lpstr>iOS App #2: MCQ Quiz</vt:lpstr>
      <vt:lpstr>PowerPoint Presentation</vt:lpstr>
      <vt:lpstr>PowerPoint Presentation</vt:lpstr>
      <vt:lpstr>GitHub</vt:lpstr>
      <vt:lpstr>Debugging and Setting Breakpoints</vt:lpstr>
      <vt:lpstr>Auto Layout</vt:lpstr>
      <vt:lpstr>iOS App #1 – Extension Ideas</vt:lpstr>
      <vt:lpstr>iOS App #3: Question &amp; Answer</vt:lpstr>
      <vt:lpstr>Deploy on Device</vt:lpstr>
      <vt:lpstr>Extra Information – The App Lifecycle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495</cp:revision>
  <dcterms:created xsi:type="dcterms:W3CDTF">2017-12-04T05:26:11Z</dcterms:created>
  <dcterms:modified xsi:type="dcterms:W3CDTF">2017-12-31T08:14:40Z</dcterms:modified>
</cp:coreProperties>
</file>